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34" r:id="rId1"/>
  </p:sldMasterIdLst>
  <p:sldIdLst>
    <p:sldId id="269" r:id="rId2"/>
    <p:sldId id="270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91630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8587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302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61374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1396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1286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037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0666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26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5960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8641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3823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6171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3916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1239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528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975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6B7430-78D4-4EBD-B077-6CB69223616A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74D40B7-AFCD-4A37-B59B-F920D7E36CE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964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5" y="260649"/>
            <a:ext cx="8219256" cy="2232248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کارگاه آموزشی فوریت های بهداشت محیط 2</a:t>
            </a:r>
            <a:endParaRPr lang="fa-IR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3688" y="3645024"/>
            <a:ext cx="5762563" cy="1796579"/>
          </a:xfrm>
        </p:spPr>
        <p:txBody>
          <a:bodyPr>
            <a:normAutofit/>
          </a:bodyPr>
          <a:lstStyle/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</a:rPr>
              <a:t>گروه مهندسی بهداشت محیط </a:t>
            </a:r>
          </a:p>
          <a:p>
            <a:pPr algn="ctr"/>
            <a:r>
              <a:rPr lang="fa-IR" b="1" dirty="0" smtClean="0">
                <a:solidFill>
                  <a:schemeClr val="accent5">
                    <a:lumMod val="50000"/>
                  </a:schemeClr>
                </a:solidFill>
              </a:rPr>
              <a:t>معاونت بهداشت دانشگاه علوم پزشکی و خدمات بهداشتی درمانی تبریز </a:t>
            </a:r>
          </a:p>
          <a:p>
            <a:pPr algn="ctr"/>
            <a:r>
              <a:rPr lang="fa-IR" sz="2600" b="1" dirty="0" smtClean="0">
                <a:solidFill>
                  <a:srgbClr val="C00000"/>
                </a:solidFill>
              </a:rPr>
              <a:t>مرداد ماه 1402 </a:t>
            </a:r>
            <a:endParaRPr lang="fa-IR" sz="2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215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1"/>
            <a:ext cx="7704667" cy="1124744"/>
          </a:xfrm>
        </p:spPr>
        <p:txBody>
          <a:bodyPr>
            <a:noAutofit/>
          </a:bodyPr>
          <a:lstStyle/>
          <a:p>
            <a:pPr lvl="0"/>
            <a:r>
              <a:rPr lang="fa-IR" sz="2800" b="1" i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برآورد نیازهای فوری و ضروری منطقه از نظر بهداشت محیط</a:t>
            </a:r>
            <a:endParaRPr lang="en-US" sz="2800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980728"/>
            <a:ext cx="7704667" cy="532859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fa-IR" b="1" i="1" dirty="0">
                <a:cs typeface="B Nazanin" panose="00000400000000000000" pitchFamily="2" charset="-78"/>
              </a:rPr>
              <a:t>برآورد نیازهای فوری و ضروری منطقه از نظر بهداشت محیط: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تعداد چادرهای مورد نیاز: ............ تخته        چادر برپا شده: ...............تخته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 تعداد توالتهای صحرایی مورد نیاز:............. چشمه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تعداد حمام های صحرایی مورد نیاز: ............. باب 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تعداد تانکرهای مورد نیاز حجم: .................. متر مکعب 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ميزان آب آشاميدني مورد نياز:...................ليتر/روز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ميزان آب مورد نياز براي مصارف بهداشتي:..............ليتر/روز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میزان کلر مورد نیاز:...........................كيلوگرم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تعداد دستگاههاي بي خطر ساز:..................دستگاه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وسايل و تجهيزات لازم جهت بررسي دستگاههاي بي خطر ساز پسماند:............................................................................</a:t>
            </a:r>
            <a:endParaRPr lang="en-US" dirty="0"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cs typeface="B Nazanin" panose="00000400000000000000" pitchFamily="2" charset="-78"/>
              </a:rPr>
              <a:t>آزمایشگاه سیار عوامل محيطي(آب آشامیدنی،غذا،فاضلاب،هوا): ..........................دستگاه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360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 fontScale="90000"/>
          </a:bodyPr>
          <a:lstStyle/>
          <a:p>
            <a:pPr lvl="0"/>
            <a:r>
              <a:rPr lang="fa-IR" sz="3200" b="1" dirty="0" smtClean="0">
                <a:solidFill>
                  <a:schemeClr val="accent5">
                    <a:lumMod val="75000"/>
                  </a:schemeClr>
                </a:solidFill>
                <a:cs typeface="B Titr" pitchFamily="2" charset="-78"/>
              </a:rPr>
              <a:t>تجهیزات لازم جهت بازرسي و كنترل عوامل محيطي: </a:t>
            </a:r>
            <a:endParaRPr lang="en-US" sz="3200" dirty="0">
              <a:solidFill>
                <a:schemeClr val="accent5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7787208" cy="52772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fa-IR" b="1" dirty="0">
                <a:cs typeface="B Lotus" pitchFamily="2" charset="-78"/>
              </a:rPr>
              <a:t> </a:t>
            </a:r>
            <a:r>
              <a:rPr lang="fa-IR" b="1" dirty="0">
                <a:solidFill>
                  <a:schemeClr val="accent5">
                    <a:lumMod val="75000"/>
                  </a:schemeClr>
                </a:solidFill>
                <a:cs typeface="B Lotus" pitchFamily="2" charset="-78"/>
              </a:rPr>
              <a:t>تجهیزات لازم جهت بازرسي و كنترل عوامل محيطي: </a:t>
            </a:r>
            <a:endParaRPr lang="en-US" dirty="0">
              <a:solidFill>
                <a:schemeClr val="accent5">
                  <a:lumMod val="75000"/>
                </a:schemeClr>
              </a:solidFill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كيت کلر سنج: ..................... عدد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معرفهاي كيت كلر سنج.................عدد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قرص كلر:.................عدد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كدورت سنج:..........دستگاه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en-US" b="1" dirty="0">
                <a:cs typeface="B Lotus" pitchFamily="2" charset="-78"/>
              </a:rPr>
              <a:t>PH</a:t>
            </a:r>
            <a:r>
              <a:rPr lang="fa-IR" b="1" dirty="0">
                <a:cs typeface="B Lotus" pitchFamily="2" charset="-78"/>
              </a:rPr>
              <a:t> متر:..............دستگاه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ترمومتر:.............دستگاه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رطوبت سنج:...........دستگاه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دوزيمتر پرتو هاي  ايكس ،گاما ،آلفا و نوترون</a:t>
            </a:r>
            <a:r>
              <a:rPr lang="en-US" b="1" dirty="0">
                <a:cs typeface="B Lotus" pitchFamily="2" charset="-78"/>
              </a:rPr>
              <a:t>   I </a:t>
            </a:r>
            <a:r>
              <a:rPr lang="fa-IR" b="1" dirty="0">
                <a:cs typeface="B Lotus" pitchFamily="2" charset="-78"/>
              </a:rPr>
              <a:t>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دزيمتر پرسنلي پرتو هاي يونيزان 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آشكارسازهاي پرتو هاي يونيزان فردي..........دستگاه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 تجهيزات حفاظت فردي در حوادث پرتوئي  (</a:t>
            </a:r>
            <a:r>
              <a:rPr lang="en-US" b="1" dirty="0">
                <a:cs typeface="B Lotus" pitchFamily="2" charset="-78"/>
              </a:rPr>
              <a:t> PPE </a:t>
            </a:r>
            <a:r>
              <a:rPr lang="fa-IR" b="1" dirty="0">
                <a:cs typeface="B Lotus" pitchFamily="2" charset="-78"/>
              </a:rPr>
              <a:t> ) ..........دست</a:t>
            </a:r>
            <a:r>
              <a:rPr lang="fa-IR" b="1" u="sng" dirty="0">
                <a:cs typeface="B Lotus" pitchFamily="2" charset="-78"/>
              </a:rPr>
              <a:t>  </a:t>
            </a:r>
            <a:endParaRPr lang="en-US" dirty="0">
              <a:cs typeface="B Lotus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48979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483" y="22527"/>
            <a:ext cx="7467600" cy="1124744"/>
          </a:xfrm>
        </p:spPr>
        <p:txBody>
          <a:bodyPr>
            <a:normAutofit fontScale="90000"/>
          </a:bodyPr>
          <a:lstStyle/>
          <a:p>
            <a:pPr lvl="0" algn="ctr"/>
            <a:r>
              <a:rPr lang="fa-IR" sz="3600" b="1" dirty="0" smtClean="0"/>
              <a:t/>
            </a:r>
            <a:br>
              <a:rPr lang="fa-IR" sz="3600" b="1" dirty="0" smtClean="0"/>
            </a:br>
            <a:r>
              <a:rPr lang="fa-IR" sz="3100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وسائل، ابزار و مواد مورد نياز جهت سمپاشي و ضد عفوني</a:t>
            </a:r>
            <a:r>
              <a:rPr lang="en-US" dirty="0" smtClean="0"/>
              <a:t/>
            </a:r>
            <a:br>
              <a:rPr lang="en-US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675" y="1122476"/>
            <a:ext cx="7859216" cy="5710729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fa-IR" b="1" dirty="0">
                <a:cs typeface="B Lotus" pitchFamily="2" charset="-78"/>
              </a:rPr>
              <a:t>وسائل ، ابزار و مواد مورد نياز جهت سمپاشي و ضد عفوني شامل: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سموم:1- سم جونده كش ....................  كيلوگرم                                    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سموم حشره كش ..................   ليتر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سموم مقابله با حشرات و خزندگان گزنده ( مار ، عقرب و ....   ) ............ ليتر / كيلوگرم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مواد ضد عفوني كننده و گندزدا:1- آهك............      2- .........................  3- .......................... 4-............................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دستگاه سمپاش .........  دستگاه 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دستگاه مه پاش ......... دستگاه 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وسايل حفاظت فردي اقدامات سم پاشي و طعمه گذاري  ................  دست ( به تعداد پرسنل بهداشت محيط اعزامي موظف در امر مبارزه با ناقلين) 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en-US" b="1" dirty="0">
                <a:cs typeface="B Lotus" pitchFamily="2" charset="-78"/>
              </a:rPr>
              <a:t> </a:t>
            </a:r>
            <a:r>
              <a:rPr lang="fa-IR" b="1" dirty="0">
                <a:cs typeface="B Lotus" pitchFamily="2" charset="-78"/>
              </a:rPr>
              <a:t>دستگاه هاي سريع سنجش آلاينده هاي هواي محيطي :......................................................</a:t>
            </a:r>
            <a:endParaRPr lang="en-US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وسايل مورد نياز جهت بهداشت فردي:صابون..............عدد  مواد شوينده و پاك كننده:........عدد</a:t>
            </a:r>
            <a:endParaRPr lang="en-US" dirty="0">
              <a:cs typeface="B Lotus" pitchFamily="2" charset="-78"/>
            </a:endParaRPr>
          </a:p>
          <a:p>
            <a:r>
              <a:rPr lang="fa-IR" b="1" dirty="0">
                <a:cs typeface="B Lotus" pitchFamily="2" charset="-78"/>
              </a:rPr>
              <a:t>تعداد تيم هاي مورد نياز:...........................تيم (با تجهيزات زيستي و ادوات تخصصي كامل)</a:t>
            </a:r>
            <a:endParaRPr lang="fa-IR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8000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0"/>
            <a:ext cx="7704667" cy="4339951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5">
                    <a:lumMod val="75000"/>
                  </a:schemeClr>
                </a:solidFill>
                <a:cs typeface="B Titr" pitchFamily="2" charset="-78"/>
              </a:rPr>
              <a:t>با تشکر از توجه شما</a:t>
            </a:r>
            <a:endParaRPr lang="fa-IR" dirty="0">
              <a:solidFill>
                <a:schemeClr val="accent5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57828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171599"/>
          </a:xfrm>
        </p:spPr>
        <p:txBody>
          <a:bodyPr/>
          <a:lstStyle/>
          <a:p>
            <a:r>
              <a:rPr lang="fa-IR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مداخلات بهداشت محیط در بلایا و حوادث</a:t>
            </a:r>
            <a:endParaRPr lang="fa-IR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1988840"/>
            <a:ext cx="7704667" cy="4608512"/>
          </a:xfrm>
        </p:spPr>
        <p:txBody>
          <a:bodyPr>
            <a:normAutofit fontScale="92500" lnSpcReduction="20000"/>
          </a:bodyPr>
          <a:lstStyle/>
          <a:p>
            <a:r>
              <a:rPr lang="fa-IR" dirty="0" smtClean="0"/>
              <a:t>تشکیل تیم های عملیاتی </a:t>
            </a:r>
          </a:p>
          <a:p>
            <a:r>
              <a:rPr lang="fa-IR" dirty="0" smtClean="0"/>
              <a:t>هماهنگی درون بخشی و بین بخشی </a:t>
            </a:r>
          </a:p>
          <a:p>
            <a:r>
              <a:rPr lang="fa-IR" dirty="0" smtClean="0"/>
              <a:t>تامین تجهیزات مورد نیاز براساس جمعیت تحت پوشش و تعداد تیم های عملیاتی </a:t>
            </a:r>
          </a:p>
          <a:p>
            <a:r>
              <a:rPr lang="fa-IR" dirty="0" smtClean="0"/>
              <a:t>شناسایی مناطق پرمخاطره با هماهنگی گروه مدیریت کاهش خطر بلایا و پیش بینی تجهیزات و مدخلات مورد نیاز</a:t>
            </a:r>
          </a:p>
          <a:p>
            <a:r>
              <a:rPr lang="fa-IR" dirty="0" smtClean="0"/>
              <a:t>برگزاری دوره های آموزشی برای توانمند سازی نیروی انسانی</a:t>
            </a:r>
          </a:p>
          <a:p>
            <a:r>
              <a:rPr lang="fa-IR" dirty="0" smtClean="0"/>
              <a:t>هماهنگی های درون بخشی و برون بخشی </a:t>
            </a:r>
          </a:p>
          <a:p>
            <a:r>
              <a:rPr lang="fa-IR" dirty="0" smtClean="0"/>
              <a:t>بروز رسانی ابزار و تجهیزات بهداشت محیط </a:t>
            </a:r>
          </a:p>
          <a:p>
            <a:r>
              <a:rPr lang="fa-IR" dirty="0" smtClean="0"/>
              <a:t>تمرین فراخوان نیروی های عملیاتی و استفاده از تجهیزات بهداشت محیط </a:t>
            </a:r>
          </a:p>
          <a:p>
            <a:r>
              <a:rPr lang="fa-IR" dirty="0" smtClean="0"/>
              <a:t>آشنایی کامل به آخرین بخشنامه ها دستورالعمل های مربوطه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12497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9297"/>
            <a:ext cx="8229600" cy="461391"/>
          </a:xfrm>
        </p:spPr>
        <p:txBody>
          <a:bodyPr>
            <a:normAutofit fontScale="90000"/>
          </a:bodyPr>
          <a:lstStyle/>
          <a:p>
            <a:pPr algn="ctr"/>
            <a:r>
              <a:rPr lang="fa-IR" sz="2800" b="1" dirty="0" smtClean="0">
                <a:cs typeface="B Nazanin" panose="00000400000000000000" pitchFamily="2" charset="-78"/>
              </a:rPr>
              <a:t/>
            </a:r>
            <a:br>
              <a:rPr lang="fa-IR" sz="2800" b="1" dirty="0" smtClean="0">
                <a:cs typeface="B Nazanin" panose="00000400000000000000" pitchFamily="2" charset="-78"/>
              </a:rPr>
            </a:br>
            <a:r>
              <a:rPr lang="fa-IR" sz="2800" b="1" dirty="0" smtClean="0">
                <a:cs typeface="B Nazanin" panose="00000400000000000000" pitchFamily="2" charset="-78"/>
              </a:rPr>
              <a:t/>
            </a:r>
            <a:br>
              <a:rPr lang="fa-IR" sz="2800" b="1" dirty="0" smtClean="0">
                <a:cs typeface="B Nazanin" panose="00000400000000000000" pitchFamily="2" charset="-78"/>
              </a:rPr>
            </a:br>
            <a:r>
              <a:rPr lang="fa-IR" sz="2800" b="1" dirty="0">
                <a:cs typeface="B Nazanin" panose="00000400000000000000" pitchFamily="2" charset="-78"/>
              </a:rPr>
              <a:t/>
            </a:r>
            <a:br>
              <a:rPr lang="fa-IR" sz="2800" b="1" dirty="0"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ارزيابي </a:t>
            </a:r>
            <a:r>
              <a:rPr lang="fa-IR" sz="2400" b="1" dirty="0">
                <a:solidFill>
                  <a:schemeClr val="accent5">
                    <a:lumMod val="75000"/>
                  </a:schemeClr>
                </a:solidFill>
                <a:cs typeface="B Nazanin" panose="00000400000000000000" pitchFamily="2" charset="-78"/>
              </a:rPr>
              <a:t>سريع بهداشت محيط منطقه در شرايط اضطرار</a:t>
            </a:r>
            <a:r>
              <a:rPr lang="en-US" sz="3200" dirty="0">
                <a:cs typeface="B Nazanin" panose="00000400000000000000" pitchFamily="2" charset="-78"/>
              </a:rPr>
              <a:t/>
            </a:r>
            <a:br>
              <a:rPr lang="en-US" sz="3200" dirty="0">
                <a:cs typeface="B Nazanin" panose="00000400000000000000" pitchFamily="2" charset="-78"/>
              </a:rPr>
            </a:b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5661248"/>
          </a:xfrm>
        </p:spPr>
        <p:txBody>
          <a:bodyPr>
            <a:noAutofit/>
          </a:bodyPr>
          <a:lstStyle/>
          <a:p>
            <a:r>
              <a:rPr lang="fa-IR" sz="1800" b="1" dirty="0">
                <a:cs typeface="B Lotus" panose="00000400000000000000" pitchFamily="2" charset="-78"/>
              </a:rPr>
              <a:t>نوع حادثه:			تاريخ وقوع حادثه:		ساعت وقوع حادثه:</a:t>
            </a:r>
            <a:endParaRPr lang="en-US" sz="1800" b="1" dirty="0">
              <a:cs typeface="B Lotus" panose="00000400000000000000" pitchFamily="2" charset="-78"/>
            </a:endParaRPr>
          </a:p>
          <a:p>
            <a:r>
              <a:rPr lang="fa-IR" sz="1800" b="1" dirty="0">
                <a:cs typeface="B Lotus" panose="00000400000000000000" pitchFamily="2" charset="-78"/>
              </a:rPr>
              <a:t>آدرس محل ارزيابي:استان................... شهرستان...............شهر................ روستاي.................</a:t>
            </a:r>
            <a:endParaRPr lang="en-US" sz="1800" b="1" dirty="0">
              <a:cs typeface="B Lotus" panose="00000400000000000000" pitchFamily="2" charset="-78"/>
            </a:endParaRPr>
          </a:p>
          <a:p>
            <a:r>
              <a:rPr lang="fa-IR" sz="1800" b="1" dirty="0">
                <a:cs typeface="B Lotus" panose="00000400000000000000" pitchFamily="2" charset="-78"/>
              </a:rPr>
              <a:t>تاريخ ارزيابي:				</a:t>
            </a:r>
            <a:r>
              <a:rPr lang="fa-IR" sz="1800" b="1" dirty="0" smtClean="0">
                <a:cs typeface="B Lotus" panose="00000400000000000000" pitchFamily="2" charset="-78"/>
              </a:rPr>
              <a:t>                    ساعت </a:t>
            </a:r>
            <a:r>
              <a:rPr lang="fa-IR" sz="1800" b="1" dirty="0">
                <a:cs typeface="B Lotus" panose="00000400000000000000" pitchFamily="2" charset="-78"/>
              </a:rPr>
              <a:t>ارزيابي:		</a:t>
            </a:r>
            <a:endParaRPr lang="en-US" sz="1800" b="1" dirty="0">
              <a:cs typeface="B Lotus" panose="00000400000000000000" pitchFamily="2" charset="-78"/>
            </a:endParaRPr>
          </a:p>
          <a:p>
            <a:r>
              <a:rPr lang="fa-IR" sz="1800" b="1" dirty="0">
                <a:cs typeface="B Lotus" panose="00000400000000000000" pitchFamily="2" charset="-78"/>
              </a:rPr>
              <a:t>نام سرپرست گروه و ساير اعضاي تيم ارزيابي :</a:t>
            </a:r>
            <a:endParaRPr lang="en-US" sz="1800" b="1" dirty="0">
              <a:cs typeface="B Lotus" panose="00000400000000000000" pitchFamily="2" charset="-78"/>
            </a:endParaRPr>
          </a:p>
          <a:p>
            <a:pPr lvl="0"/>
            <a:r>
              <a:rPr lang="fa-IR" sz="1800" b="1" dirty="0">
                <a:cs typeface="B Lotus" panose="00000400000000000000" pitchFamily="2" charset="-78"/>
              </a:rPr>
              <a:t>اطلاعات عمومي : </a:t>
            </a:r>
            <a:endParaRPr lang="en-US" sz="1800" b="1" dirty="0">
              <a:cs typeface="B Lotus" panose="00000400000000000000" pitchFamily="2" charset="-78"/>
            </a:endParaRPr>
          </a:p>
          <a:p>
            <a:pPr lvl="0"/>
            <a:r>
              <a:rPr lang="fa-IR" sz="1800" b="1" dirty="0">
                <a:cs typeface="B Lotus" panose="00000400000000000000" pitchFamily="2" charset="-78"/>
              </a:rPr>
              <a:t> تعداد تقریبی کل جمعیت در منطقه  :.....................نفر</a:t>
            </a:r>
          </a:p>
          <a:p>
            <a:pPr lvl="0"/>
            <a:r>
              <a:rPr lang="fa-IR" sz="1800" b="1" dirty="0">
                <a:cs typeface="B Lotus" panose="00000400000000000000" pitchFamily="2" charset="-78"/>
              </a:rPr>
              <a:t> 2- تعداد جمعيت آسیب دیده:...............................نفر</a:t>
            </a:r>
            <a:endParaRPr lang="en-US" sz="1800" b="1" dirty="0">
              <a:cs typeface="B Lotus" panose="00000400000000000000" pitchFamily="2" charset="-78"/>
            </a:endParaRPr>
          </a:p>
          <a:p>
            <a:r>
              <a:rPr lang="fa-IR" sz="1800" b="1" dirty="0">
                <a:cs typeface="B Lotus" panose="00000400000000000000" pitchFamily="2" charset="-78"/>
              </a:rPr>
              <a:t>3- تعداد كل خانوار:.........................................خانوار</a:t>
            </a:r>
          </a:p>
          <a:p>
            <a:r>
              <a:rPr lang="fa-IR" sz="1800" b="1" dirty="0">
                <a:cs typeface="B Lotus" panose="00000400000000000000" pitchFamily="2" charset="-78"/>
              </a:rPr>
              <a:t> 4- تعداد خانوار آسيب ديده:.............................خانوار</a:t>
            </a:r>
          </a:p>
          <a:p>
            <a:r>
              <a:rPr lang="fa-IR" sz="1800" b="1" dirty="0">
                <a:cs typeface="B Lotus" panose="00000400000000000000" pitchFamily="2" charset="-78"/>
              </a:rPr>
              <a:t> 5- تعداد موارد فوت شده:..................................نفر</a:t>
            </a:r>
          </a:p>
          <a:p>
            <a:r>
              <a:rPr lang="fa-IR" sz="1800" b="1" dirty="0">
                <a:cs typeface="B Lotus" panose="00000400000000000000" pitchFamily="2" charset="-78"/>
              </a:rPr>
              <a:t>  6- بيماريهاي شايع مرتبط با عوامل محيطي در منطقه:الف-             </a:t>
            </a:r>
            <a:r>
              <a:rPr lang="fa-IR" sz="1800" b="1" dirty="0" smtClean="0">
                <a:cs typeface="B Lotus" panose="00000400000000000000" pitchFamily="2" charset="-78"/>
              </a:rPr>
              <a:t>    </a:t>
            </a:r>
            <a:r>
              <a:rPr lang="fa-IR" sz="1800" b="1" dirty="0">
                <a:cs typeface="B Lotus" panose="00000400000000000000" pitchFamily="2" charset="-78"/>
              </a:rPr>
              <a:t>ب-	</a:t>
            </a:r>
            <a:r>
              <a:rPr lang="fa-IR" sz="1800" b="1" dirty="0" smtClean="0">
                <a:cs typeface="B Lotus" panose="00000400000000000000" pitchFamily="2" charset="-78"/>
              </a:rPr>
              <a:t>ج-</a:t>
            </a:r>
            <a:endParaRPr lang="fa-IR" sz="1800" b="1" dirty="0">
              <a:cs typeface="B Lotus" panose="00000400000000000000" pitchFamily="2" charset="-78"/>
            </a:endParaRPr>
          </a:p>
          <a:p>
            <a:r>
              <a:rPr lang="fa-IR" sz="1800" b="1" dirty="0">
                <a:cs typeface="B Lotus" panose="00000400000000000000" pitchFamily="2" charset="-78"/>
              </a:rPr>
              <a:t> 7- تعداد تقريبي منازل منطقه:سالم.......   باب               ناسالم...... ........ باب    </a:t>
            </a:r>
          </a:p>
          <a:p>
            <a:r>
              <a:rPr lang="fa-IR" sz="1800" b="1" dirty="0" smtClean="0">
                <a:cs typeface="B Lotus" panose="00000400000000000000" pitchFamily="2" charset="-78"/>
              </a:rPr>
              <a:t> </a:t>
            </a:r>
            <a:r>
              <a:rPr lang="fa-IR" sz="1800" b="1" dirty="0">
                <a:cs typeface="B Lotus" panose="00000400000000000000" pitchFamily="2" charset="-78"/>
              </a:rPr>
              <a:t>8- تعداد راههای ارتباطی باز درون منطقه ای: </a:t>
            </a:r>
          </a:p>
          <a:p>
            <a:r>
              <a:rPr lang="fa-IR" sz="1800" b="1" dirty="0">
                <a:cs typeface="B Lotus" panose="00000400000000000000" pitchFamily="2" charset="-78"/>
              </a:rPr>
              <a:t>9- تعداد راههای ارتباطي باز برون منطقه ای:</a:t>
            </a:r>
          </a:p>
        </p:txBody>
      </p:sp>
    </p:spTree>
    <p:extLst>
      <p:ext uri="{BB962C8B-B14F-4D97-AF65-F5344CB8AC3E}">
        <p14:creationId xmlns:p14="http://schemas.microsoft.com/office/powerpoint/2010/main" val="36378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b="1" i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وضعیت  بهداشت محیط منطقه </a:t>
            </a:r>
            <a:endParaRPr lang="fa-IR" sz="3600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7859216" cy="5349208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نوع و تعداد منبع تامين آب </a:t>
            </a:r>
            <a:r>
              <a:rPr lang="fa-IR" sz="2000" b="1" dirty="0" smtClean="0">
                <a:cs typeface="B Lotus" pitchFamily="2" charset="-78"/>
              </a:rPr>
              <a:t>: </a:t>
            </a:r>
            <a:r>
              <a:rPr lang="fa-IR" sz="2000" b="1" dirty="0">
                <a:cs typeface="B Lotus" pitchFamily="2" charset="-78"/>
              </a:rPr>
              <a:t>چاه            چشمه            رودخانه            قنات              سایر   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به تاسیسات منبع تامين آب آسیب وارد شده و احتمال آلودگی آب خام وجود دارد؟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خير</a:t>
            </a:r>
            <a:r>
              <a:rPr lang="en-US" sz="2000" b="1" dirty="0" smtClean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آيا به تصفيه خانه و تجهيزات آن  آسیب وارد شده واحتمال آلودگی آب خام وجود دارد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خير</a:t>
            </a:r>
            <a:r>
              <a:rPr lang="en-US" sz="2000" b="1" dirty="0" smtClean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به ایستگاه پمپاژ آب آسیب وارد شده است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شکستگی لوله آب در شبکه توزیع وجود دارد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در شبکه توزیع افت فشار و احتمال برگشت جریان وجود دارد 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به سیستم جمع آوری و دفع فاضلاب شهری و آبهای سطحی آسیب وارد شده و احتمال ورود آلودگی به شبکه توزیع وجود دارد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dirty="0">
              <a:cs typeface="B Lotus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618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560840" cy="634082"/>
          </a:xfrm>
        </p:spPr>
        <p:txBody>
          <a:bodyPr>
            <a:normAutofit fontScale="90000"/>
          </a:bodyPr>
          <a:lstStyle/>
          <a:p>
            <a:pPr algn="r"/>
            <a:r>
              <a:rPr lang="fa-IR" b="1" dirty="0" smtClean="0">
                <a:solidFill>
                  <a:schemeClr val="accent5">
                    <a:lumMod val="75000"/>
                  </a:schemeClr>
                </a:solidFill>
              </a:rPr>
              <a:t>ادامه</a:t>
            </a:r>
            <a:endParaRPr lang="fa-IR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7859216" cy="5421216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به سیستم گندزدایی آسیب وارد شده به نحویکه امکان تامین میزان کلر مناسب وجود ندارد؟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به مخازن ذخیره آسیب وارد شده است ؟ 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 نوع و تعداد  تجهيزات در دسترس جهت تأمین آب : تانكرهاي متحرك              مخازن ثابت            آب بطري شده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در کیفیت آب ( کدورت ، رنگ ، بو ، شوری و ..........) تغییر ایجاد شده است؟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آیا  منبع تامين آب جایگزین مناسب وجود دارد 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 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توضیح دهید.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تعداد توالت موجود : .......................چشمه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 تعداد حمام موجود : ......................باب</a:t>
            </a:r>
            <a:endParaRPr lang="en-US" sz="2000" b="1" dirty="0">
              <a:cs typeface="B Lotus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1303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52728" cy="432048"/>
          </a:xfrm>
        </p:spPr>
        <p:txBody>
          <a:bodyPr>
            <a:normAutofit fontScale="90000"/>
          </a:bodyPr>
          <a:lstStyle/>
          <a:p>
            <a:pPr marL="457200" algn="just">
              <a:lnSpc>
                <a:spcPct val="150000"/>
              </a:lnSpc>
            </a:pPr>
            <a:r>
              <a:rPr lang="fa-IR" b="1" i="1" dirty="0" smtClean="0">
                <a:effectLst/>
                <a:latin typeface="Times New Roman"/>
                <a:ea typeface="Times New Roman"/>
                <a:cs typeface="B Titr"/>
              </a:rPr>
              <a:t/>
            </a:r>
            <a:br>
              <a:rPr lang="fa-IR" b="1" i="1" dirty="0" smtClean="0">
                <a:effectLst/>
                <a:latin typeface="Times New Roman"/>
                <a:ea typeface="Times New Roman"/>
                <a:cs typeface="B Titr"/>
              </a:rPr>
            </a:br>
            <a:r>
              <a:rPr lang="fa-IR" b="1" i="1" dirty="0" smtClean="0">
                <a:effectLst/>
                <a:latin typeface="Times New Roman"/>
                <a:ea typeface="Times New Roman"/>
                <a:cs typeface="B Titr"/>
              </a:rPr>
              <a:t/>
            </a:r>
            <a:br>
              <a:rPr lang="fa-IR" b="1" i="1" dirty="0" smtClean="0">
                <a:effectLst/>
                <a:latin typeface="Times New Roman"/>
                <a:ea typeface="Times New Roman"/>
                <a:cs typeface="B Titr"/>
              </a:rPr>
            </a:br>
            <a:r>
              <a:rPr lang="fa-IR" sz="31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B Titr" panose="00000700000000000000" pitchFamily="2" charset="-78"/>
              </a:rPr>
              <a:t>ب- بهداشت اماكن عمومي و مواد غذايي</a:t>
            </a:r>
            <a:r>
              <a:rPr lang="fa-IR" sz="2800" b="1" i="1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B Titr" panose="00000700000000000000" pitchFamily="2" charset="-78"/>
              </a:rPr>
              <a:t>:</a:t>
            </a:r>
            <a:r>
              <a:rPr lang="en-US" sz="3200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B Titr" panose="00000700000000000000" pitchFamily="2" charset="-78"/>
              </a:rPr>
              <a:t/>
            </a:r>
            <a:br>
              <a:rPr lang="en-US" sz="3200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  <a:cs typeface="B Titr" panose="00000700000000000000" pitchFamily="2" charset="-78"/>
              </a:rPr>
            </a:br>
            <a:endParaRPr lang="fa-IR" dirty="0">
              <a:solidFill>
                <a:schemeClr val="accent5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287088"/>
            <a:ext cx="7787208" cy="556523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تعداد مدارس و مراكز آموزشي : موجود و سالم............. </a:t>
            </a:r>
            <a:r>
              <a:rPr lang="fa-IR" sz="2000" b="1" dirty="0" smtClean="0">
                <a:cs typeface="B Lotus" pitchFamily="2" charset="-78"/>
              </a:rPr>
              <a:t>آسيب </a:t>
            </a:r>
            <a:r>
              <a:rPr lang="fa-IR" sz="2000" b="1" dirty="0">
                <a:cs typeface="B Lotus" pitchFamily="2" charset="-78"/>
              </a:rPr>
              <a:t>ديده.......................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تعداد مساجد و اماکن متبرکه : موجود و سالم...................... </a:t>
            </a:r>
            <a:r>
              <a:rPr lang="fa-IR" sz="2000" b="1" dirty="0" smtClean="0">
                <a:cs typeface="B Lotus" pitchFamily="2" charset="-78"/>
              </a:rPr>
              <a:t>آسيب دیده</a:t>
            </a:r>
            <a:r>
              <a:rPr lang="fa-IR" sz="2000" b="1" dirty="0" smtClean="0">
                <a:solidFill>
                  <a:prstClr val="black"/>
                </a:solidFill>
                <a:cs typeface="B Lotus" pitchFamily="2" charset="-78"/>
              </a:rPr>
              <a:t> </a:t>
            </a:r>
          </a:p>
          <a:p>
            <a:pPr lvl="0">
              <a:lnSpc>
                <a:spcPct val="150000"/>
              </a:lnSpc>
            </a:pPr>
            <a:r>
              <a:rPr lang="fa-IR" sz="2000" b="1" dirty="0" smtClean="0">
                <a:cs typeface="B Lotus" pitchFamily="2" charset="-78"/>
              </a:rPr>
              <a:t>تعداد </a:t>
            </a:r>
            <a:r>
              <a:rPr lang="fa-IR" sz="2000" b="1" dirty="0">
                <a:cs typeface="B Lotus" pitchFamily="2" charset="-78"/>
              </a:rPr>
              <a:t>واحدهاي بهداشتي- درماني : موجود و سالم</a:t>
            </a:r>
            <a:r>
              <a:rPr lang="fa-IR" sz="2000" b="1" dirty="0" smtClean="0">
                <a:cs typeface="B Lotus" pitchFamily="2" charset="-78"/>
              </a:rPr>
              <a:t>.............. آسيب دیده </a:t>
            </a:r>
          </a:p>
          <a:p>
            <a:pPr lvl="0">
              <a:lnSpc>
                <a:spcPct val="150000"/>
              </a:lnSpc>
            </a:pPr>
            <a:r>
              <a:rPr lang="fa-IR" sz="2000" b="1" dirty="0" smtClean="0">
                <a:cs typeface="B Lotus" pitchFamily="2" charset="-78"/>
              </a:rPr>
              <a:t>تعداد </a:t>
            </a:r>
            <a:r>
              <a:rPr lang="fa-IR" sz="2000" b="1" dirty="0">
                <a:cs typeface="B Lotus" pitchFamily="2" charset="-78"/>
              </a:rPr>
              <a:t>بيمارستانهاي: موجود و سالم</a:t>
            </a:r>
            <a:r>
              <a:rPr lang="fa-IR" sz="2000" b="1" dirty="0" smtClean="0">
                <a:cs typeface="B Lotus" pitchFamily="2" charset="-78"/>
              </a:rPr>
              <a:t>.............................. آسيب دیده </a:t>
            </a:r>
          </a:p>
          <a:p>
            <a:pPr lvl="0">
              <a:lnSpc>
                <a:spcPct val="150000"/>
              </a:lnSpc>
            </a:pPr>
            <a:r>
              <a:rPr lang="fa-IR" sz="2000" b="1" dirty="0" smtClean="0">
                <a:cs typeface="B Lotus" pitchFamily="2" charset="-78"/>
              </a:rPr>
              <a:t>تعداد </a:t>
            </a:r>
            <a:r>
              <a:rPr lang="fa-IR" sz="2000" b="1" dirty="0">
                <a:cs typeface="B Lotus" pitchFamily="2" charset="-78"/>
              </a:rPr>
              <a:t>ساير مراكز بهداشتي درماني:موجود و سالم......................</a:t>
            </a:r>
            <a:r>
              <a:rPr lang="fa-IR" sz="2000" b="1" dirty="0" smtClean="0">
                <a:cs typeface="B Lotus" pitchFamily="2" charset="-78"/>
              </a:rPr>
              <a:t>آسيب دیده </a:t>
            </a:r>
          </a:p>
          <a:p>
            <a:pPr lvl="0">
              <a:lnSpc>
                <a:spcPct val="150000"/>
              </a:lnSpc>
            </a:pPr>
            <a:r>
              <a:rPr lang="en-US" sz="2000" b="1" dirty="0">
                <a:cs typeface="B Lotus" pitchFamily="2" charset="-78"/>
              </a:rPr>
              <a:t> </a:t>
            </a:r>
            <a:r>
              <a:rPr lang="fa-IR" sz="2000" b="1" dirty="0" smtClean="0">
                <a:cs typeface="B Lotus" pitchFamily="2" charset="-78"/>
              </a:rPr>
              <a:t>ج-  </a:t>
            </a:r>
            <a:r>
              <a:rPr lang="fa-IR" sz="2000" b="1" dirty="0">
                <a:cs typeface="B Lotus" pitchFamily="2" charset="-78"/>
              </a:rPr>
              <a:t>بهداشت مواد غذايي: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تعداد مراكز تهيه و طبخ غذا :موجود و سالم...............آسيب ديده...............</a:t>
            </a:r>
            <a:endParaRPr lang="en-US" sz="2000" b="1" dirty="0">
              <a:cs typeface="B Lotus" pitchFamily="2" charset="-78"/>
            </a:endParaRPr>
          </a:p>
          <a:p>
            <a:pPr lvl="0">
              <a:lnSpc>
                <a:spcPct val="150000"/>
              </a:lnSpc>
            </a:pPr>
            <a:r>
              <a:rPr lang="fa-IR" sz="2000" b="1" dirty="0">
                <a:cs typeface="B Lotus" pitchFamily="2" charset="-78"/>
              </a:rPr>
              <a:t>تعداد انبارها و سردخانه هاي مواد غذايي : موجود و سالم</a:t>
            </a:r>
            <a:r>
              <a:rPr lang="fa-IR" sz="2000" b="1" dirty="0" smtClean="0">
                <a:cs typeface="B Lotus" pitchFamily="2" charset="-78"/>
              </a:rPr>
              <a:t>.............. آسيب دیده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313926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fa-IR" b="1" i="1" dirty="0" smtClean="0">
                <a:solidFill>
                  <a:schemeClr val="accent5">
                    <a:lumMod val="75000"/>
                  </a:schemeClr>
                </a:solidFill>
                <a:cs typeface="B Titr" pitchFamily="2" charset="-78"/>
              </a:rPr>
              <a:t>مواد زائد جامد</a:t>
            </a:r>
            <a:endParaRPr lang="en-US" dirty="0">
              <a:solidFill>
                <a:schemeClr val="accent5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7427168" cy="5277200"/>
          </a:xfrm>
        </p:spPr>
        <p:txBody>
          <a:bodyPr>
            <a:normAutofit fontScale="92500" lnSpcReduction="10000"/>
          </a:bodyPr>
          <a:lstStyle/>
          <a:p>
            <a:r>
              <a:rPr lang="fa-IR" sz="2600" b="1" dirty="0">
                <a:solidFill>
                  <a:schemeClr val="accent5">
                    <a:lumMod val="75000"/>
                  </a:schemeClr>
                </a:solidFill>
                <a:cs typeface="B Lotus" pitchFamily="2" charset="-78"/>
              </a:rPr>
              <a:t>د-  مواد زائد جامد:</a:t>
            </a:r>
            <a:endParaRPr lang="en-US" sz="2600" b="1" dirty="0">
              <a:solidFill>
                <a:schemeClr val="accent5">
                  <a:lumMod val="75000"/>
                </a:schemeClr>
              </a:solidFill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تعداد مكان هاي دفع پسماند :موجود و قابل بهره برداري.......................   آسيب ديده.........................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تعداد ايستگاههاي موقت انتقال پسماند: موجود و قابل بهره برداري.......................   آسيب ديده.........................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تعداد ايستگاههاي انتقال پسماند: .........................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 وضعیت منطقه از نظر تلفات دامی : مطلوب □ نامطلوب□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  وضعیت منطقه از نظر پسماند :مطلوب □ نامطلوب□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وضعيت منطقه از نظر پسماندهاي پزشكي: مطلوب □ نامطلوب□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وضعيت دستگاههاي بي خطر ساز پسماندهاي پزشكي:سالم.............دستگاه   ناسالم...........دستگاه</a:t>
            </a:r>
            <a:endParaRPr lang="en-US" b="1" dirty="0">
              <a:cs typeface="B Lotus" pitchFamily="2" charset="-78"/>
            </a:endParaRPr>
          </a:p>
          <a:p>
            <a:pPr lvl="0"/>
            <a:r>
              <a:rPr lang="fa-IR" b="1" dirty="0">
                <a:cs typeface="B Lotus" pitchFamily="2" charset="-78"/>
              </a:rPr>
              <a:t> وضعیت منطقه از نظر فضولات دامی  : مناسب □ نامناسب□ </a:t>
            </a:r>
            <a:endParaRPr lang="en-US" b="1" dirty="0">
              <a:cs typeface="B Lotus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71807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 smtClean="0">
                <a:solidFill>
                  <a:schemeClr val="accent5">
                    <a:lumMod val="75000"/>
                  </a:schemeClr>
                </a:solidFill>
                <a:cs typeface="B Titr" pitchFamily="2" charset="-78"/>
              </a:rPr>
              <a:t>ناقلين بيماريها و بهداشت پرتو ها</a:t>
            </a:r>
            <a:endParaRPr lang="en-US" sz="3600" dirty="0">
              <a:solidFill>
                <a:schemeClr val="accent5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873752"/>
          </a:xfrm>
        </p:spPr>
        <p:txBody>
          <a:bodyPr>
            <a:noAutofit/>
          </a:bodyPr>
          <a:lstStyle/>
          <a:p>
            <a:r>
              <a:rPr lang="fa-IR" sz="2000" b="1" dirty="0">
                <a:solidFill>
                  <a:schemeClr val="accent5">
                    <a:lumMod val="75000"/>
                  </a:schemeClr>
                </a:solidFill>
                <a:cs typeface="B Lotus" pitchFamily="2" charset="-78"/>
              </a:rPr>
              <a:t>ه-ناقلين بيماريها</a:t>
            </a:r>
            <a:r>
              <a:rPr lang="fa-IR" sz="2000" b="1" dirty="0">
                <a:cs typeface="B Lotus" pitchFamily="2" charset="-78"/>
              </a:rPr>
              <a:t>:</a:t>
            </a:r>
            <a:endParaRPr lang="en-US" sz="2000" dirty="0">
              <a:cs typeface="B Lotus" pitchFamily="2" charset="-78"/>
            </a:endParaRPr>
          </a:p>
          <a:p>
            <a:pPr lvl="0"/>
            <a:r>
              <a:rPr lang="fa-IR" sz="2000" b="1" dirty="0">
                <a:cs typeface="B Lotus" pitchFamily="2" charset="-78"/>
              </a:rPr>
              <a:t>نوع بيماريهاي منتقله از حشرات،جوندگان و ناقلين در منطقه:1-............2-..............3-.................4-.............5-...........</a:t>
            </a:r>
            <a:endParaRPr lang="en-US" sz="2000" dirty="0">
              <a:cs typeface="B Lotus" pitchFamily="2" charset="-78"/>
            </a:endParaRPr>
          </a:p>
          <a:p>
            <a:r>
              <a:rPr lang="en-US" sz="2000" b="1" dirty="0">
                <a:cs typeface="B Lotus" pitchFamily="2" charset="-78"/>
              </a:rPr>
              <a:t> </a:t>
            </a:r>
            <a:r>
              <a:rPr lang="fa-IR" sz="2000" b="1" dirty="0" smtClean="0">
                <a:cs typeface="B Lotus" pitchFamily="2" charset="-78"/>
              </a:rPr>
              <a:t>و- </a:t>
            </a:r>
            <a:r>
              <a:rPr lang="fa-IR" sz="2000" b="1" dirty="0">
                <a:cs typeface="B Lotus" pitchFamily="2" charset="-78"/>
              </a:rPr>
              <a:t>بهداشت پرتوها:</a:t>
            </a:r>
            <a:endParaRPr lang="en-US" sz="2000" dirty="0">
              <a:cs typeface="B Lotus" pitchFamily="2" charset="-78"/>
            </a:endParaRPr>
          </a:p>
          <a:p>
            <a:pPr lvl="0"/>
            <a:r>
              <a:rPr lang="fa-IR" sz="2000" b="1" dirty="0">
                <a:cs typeface="B Lotus" pitchFamily="2" charset="-78"/>
              </a:rPr>
              <a:t>وضعيت منطقه از نظر مراكز كار با اشعه پرتو پزشكي (داراي چشمه هسته اي ناشي از منابع ثابت) آسيب ديده: ....................................................</a:t>
            </a:r>
            <a:endParaRPr lang="en-US" sz="2000" dirty="0">
              <a:cs typeface="B Lotus" pitchFamily="2" charset="-78"/>
            </a:endParaRPr>
          </a:p>
          <a:p>
            <a:pPr lvl="0"/>
            <a:r>
              <a:rPr lang="fa-IR" sz="2000" b="1" dirty="0">
                <a:cs typeface="B Lotus" pitchFamily="2" charset="-78"/>
              </a:rPr>
              <a:t>وضعيت منطقه از نظر مراكز كار با اشعه پرتو صنعتي (داراي چشمه هسته اي ناشي از منابع ثابت) آسيب ديده: ....................................................</a:t>
            </a:r>
            <a:endParaRPr lang="en-US" sz="2000" dirty="0">
              <a:cs typeface="B Lotus" pitchFamily="2" charset="-78"/>
            </a:endParaRPr>
          </a:p>
          <a:p>
            <a:pPr lvl="0"/>
            <a:r>
              <a:rPr lang="fa-IR" sz="2000" b="1" dirty="0" smtClean="0">
                <a:cs typeface="B Lotus" pitchFamily="2" charset="-78"/>
              </a:rPr>
              <a:t>نوع </a:t>
            </a:r>
            <a:r>
              <a:rPr lang="fa-IR" sz="2000" b="1" dirty="0">
                <a:cs typeface="B Lotus" pitchFamily="2" charset="-78"/>
              </a:rPr>
              <a:t>چشمه هسته اي آسيب ديده:  آلفا دهنده</a:t>
            </a:r>
            <a:r>
              <a:rPr lang="en-US" sz="2000" b="1" dirty="0">
                <a:cs typeface="B Lotus" pitchFamily="2" charset="-78"/>
              </a:rPr>
              <a:t>         </a:t>
            </a:r>
            <a:r>
              <a:rPr lang="fa-IR" sz="2000" b="1" dirty="0">
                <a:cs typeface="B Lotus" pitchFamily="2" charset="-78"/>
              </a:rPr>
              <a:t>بتا دهنده </a:t>
            </a:r>
            <a:r>
              <a:rPr lang="en-US" sz="2000" b="1" dirty="0">
                <a:cs typeface="B Lotus" pitchFamily="2" charset="-78"/>
              </a:rPr>
              <a:t>         </a:t>
            </a:r>
            <a:r>
              <a:rPr lang="fa-IR" sz="2000" b="1" dirty="0">
                <a:cs typeface="B Lotus" pitchFamily="2" charset="-78"/>
              </a:rPr>
              <a:t>گاما دهنده</a:t>
            </a:r>
            <a:r>
              <a:rPr lang="en-US" sz="2000" b="1" dirty="0">
                <a:cs typeface="B Lotus" pitchFamily="2" charset="-78"/>
              </a:rPr>
              <a:t>           </a:t>
            </a:r>
            <a:r>
              <a:rPr lang="fa-IR" sz="2000" b="1" dirty="0">
                <a:cs typeface="B Lotus" pitchFamily="2" charset="-78"/>
              </a:rPr>
              <a:t>نوترون </a:t>
            </a:r>
            <a:endParaRPr lang="en-US" sz="2000" dirty="0">
              <a:cs typeface="B Lotus" pitchFamily="2" charset="-78"/>
            </a:endParaRPr>
          </a:p>
          <a:p>
            <a:r>
              <a:rPr lang="en-US" sz="2000" dirty="0">
                <a:cs typeface="B Lotus" pitchFamily="2" charset="-78"/>
              </a:rPr>
              <a:t> </a:t>
            </a:r>
            <a:r>
              <a:rPr lang="fa-IR" sz="2000" b="1" dirty="0" smtClean="0">
                <a:cs typeface="B Lotus" pitchFamily="2" charset="-78"/>
              </a:rPr>
              <a:t> </a:t>
            </a:r>
            <a:r>
              <a:rPr lang="fa-IR" sz="2000" b="1" dirty="0">
                <a:cs typeface="B Lotus" pitchFamily="2" charset="-78"/>
              </a:rPr>
              <a:t>خاصيت فيزيكي چشمه هسته اي آسيب ديده : گاز           جامد         مايع چشمه هسته اي آسيب ديده تحديد شده؟ بله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خير</a:t>
            </a:r>
            <a:r>
              <a:rPr lang="en-US" sz="2000" b="1" dirty="0">
                <a:cs typeface="B Lotus" pitchFamily="2" charset="-78"/>
                <a:sym typeface="Wingdings"/>
              </a:rPr>
              <a:t></a:t>
            </a:r>
            <a:r>
              <a:rPr lang="fa-IR" sz="2000" b="1" dirty="0">
                <a:cs typeface="B Lotus" pitchFamily="2" charset="-78"/>
              </a:rPr>
              <a:t>  </a:t>
            </a:r>
            <a:endParaRPr lang="en-US" sz="2000" dirty="0">
              <a:cs typeface="B Lotus" pitchFamily="2" charset="-78"/>
            </a:endParaRPr>
          </a:p>
          <a:p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683349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fa-IR" sz="3600" dirty="0" smtClean="0">
                <a:solidFill>
                  <a:schemeClr val="accent5">
                    <a:lumMod val="75000"/>
                  </a:schemeClr>
                </a:solidFill>
                <a:cs typeface="B Titr" pitchFamily="2" charset="-78"/>
              </a:rPr>
              <a:t>آلودگی هوا</a:t>
            </a:r>
            <a:endParaRPr lang="fa-IR" sz="3600" dirty="0">
              <a:solidFill>
                <a:schemeClr val="accent5">
                  <a:lumMod val="75000"/>
                </a:schemeClr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b="1" dirty="0">
                <a:cs typeface="B Lotus" pitchFamily="2" charset="-78"/>
              </a:rPr>
              <a:t>ي- وضعيت منطقه از نظرآلودگي هوا و منابع آلوده كننده:</a:t>
            </a:r>
            <a:endParaRPr lang="en-US" dirty="0">
              <a:cs typeface="B Lotus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cs typeface="B Lotus" pitchFamily="2" charset="-78"/>
              </a:rPr>
              <a:t>الف- طبيعي: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ريزگرد  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ساير</a:t>
            </a:r>
            <a:endParaRPr lang="en-US" dirty="0">
              <a:cs typeface="B Lotus" pitchFamily="2" charset="-78"/>
            </a:endParaRPr>
          </a:p>
          <a:p>
            <a:pPr>
              <a:lnSpc>
                <a:spcPct val="150000"/>
              </a:lnSpc>
            </a:pPr>
            <a:r>
              <a:rPr lang="fa-IR" b="1" dirty="0">
                <a:cs typeface="B Lotus" pitchFamily="2" charset="-78"/>
              </a:rPr>
              <a:t>ب- مصنوعي: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ثابت   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صنايع  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پتروشيمي   </a:t>
            </a:r>
            <a:r>
              <a:rPr lang="en-US" b="1" dirty="0">
                <a:cs typeface="B Lotus" pitchFamily="2" charset="-78"/>
                <a:sym typeface="Wingdings"/>
              </a:rPr>
              <a:t></a:t>
            </a:r>
            <a:r>
              <a:rPr lang="fa-IR" b="1" dirty="0">
                <a:cs typeface="B Lotus" pitchFamily="2" charset="-78"/>
              </a:rPr>
              <a:t> ناشي از بروز حوادث در منطقه</a:t>
            </a:r>
            <a:endParaRPr lang="en-US" dirty="0">
              <a:cs typeface="B Lotus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693579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EBEC8F79-A447-43FC-8E81-85E8468AF3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71</TotalTime>
  <Words>910</Words>
  <Application>Microsoft Office PowerPoint</Application>
  <PresentationFormat>On-screen Show (4:3)</PresentationFormat>
  <Paragraphs>114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B Lotus</vt:lpstr>
      <vt:lpstr>B Nazanin</vt:lpstr>
      <vt:lpstr>B Titr</vt:lpstr>
      <vt:lpstr>Corbel</vt:lpstr>
      <vt:lpstr>Tahoma</vt:lpstr>
      <vt:lpstr>Times New Roman</vt:lpstr>
      <vt:lpstr>Wingdings</vt:lpstr>
      <vt:lpstr>Parallax</vt:lpstr>
      <vt:lpstr>کارگاه آموزشی فوریت های بهداشت محیط 2</vt:lpstr>
      <vt:lpstr>مداخلات بهداشت محیط در بلایا و حوادث</vt:lpstr>
      <vt:lpstr>   ارزيابي سريع بهداشت محيط منطقه در شرايط اضطرار </vt:lpstr>
      <vt:lpstr>وضعیت  بهداشت محیط منطقه </vt:lpstr>
      <vt:lpstr>ادامه</vt:lpstr>
      <vt:lpstr>  ب- بهداشت اماكن عمومي و مواد غذايي: </vt:lpstr>
      <vt:lpstr>مواد زائد جامد</vt:lpstr>
      <vt:lpstr>ناقلين بيماريها و بهداشت پرتو ها</vt:lpstr>
      <vt:lpstr>آلودگی هوا</vt:lpstr>
      <vt:lpstr>برآورد نیازهای فوری و ضروری منطقه از نظر بهداشت محیط</vt:lpstr>
      <vt:lpstr>تجهیزات لازم جهت بازرسي و كنترل عوامل محيطي: </vt:lpstr>
      <vt:lpstr> وسائل، ابزار و مواد مورد نياز جهت سمپاشي و ضد عفوني </vt:lpstr>
      <vt:lpstr>با تشکر از توجه شما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ارزيابي سريع بهداشت محيط منطقه در شرايط اضطرار</dc:title>
  <dc:creator>Saeed Hemmati</dc:creator>
  <cp:lastModifiedBy>Saeed Hemmati</cp:lastModifiedBy>
  <cp:revision>14</cp:revision>
  <dcterms:created xsi:type="dcterms:W3CDTF">2017-04-30T06:33:20Z</dcterms:created>
  <dcterms:modified xsi:type="dcterms:W3CDTF">2023-08-13T02:45:23Z</dcterms:modified>
</cp:coreProperties>
</file>